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65" r:id="rId2"/>
    <p:sldId id="732" r:id="rId3"/>
    <p:sldId id="432" r:id="rId4"/>
    <p:sldId id="433" r:id="rId5"/>
    <p:sldId id="434" r:id="rId6"/>
    <p:sldId id="435" r:id="rId7"/>
    <p:sldId id="605" r:id="rId8"/>
    <p:sldId id="607" r:id="rId9"/>
    <p:sldId id="608" r:id="rId10"/>
    <p:sldId id="609" r:id="rId11"/>
    <p:sldId id="620" r:id="rId12"/>
    <p:sldId id="621" r:id="rId13"/>
    <p:sldId id="538" r:id="rId14"/>
    <p:sldId id="641" r:id="rId15"/>
    <p:sldId id="731" r:id="rId16"/>
    <p:sldId id="729" r:id="rId17"/>
    <p:sldId id="436" r:id="rId18"/>
    <p:sldId id="348" r:id="rId19"/>
    <p:sldId id="437" r:id="rId20"/>
    <p:sldId id="733" r:id="rId21"/>
    <p:sldId id="73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8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864" y="184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7/19/19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7/19/19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F26B0-5334-634E-B396-5FEC43BB6131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2B0AC5ED-E245-6445-912B-EE2183AF0AE4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61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2B1D8-58E9-8C4C-9C0B-DF3DD094F25B}" type="datetime1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4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EBADB-204D-1141-BDFF-1CCE427D6BF1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18522-65BD-7E4A-BDB6-20F3C24D2B3B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3C083-DF43-6446-9DA5-99CA2022596F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7EC78-FDD2-264C-B823-285FA4AC7D58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  <p:sldLayoutId id="2147483702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1. Introduction to Imaging Spectroscopy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5867400"/>
            <a:ext cx="750572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0" y="857250"/>
            <a:ext cx="6858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4" y="1325391"/>
            <a:ext cx="8369560" cy="5220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9400" y="5265694"/>
            <a:ext cx="142859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Salton Sea </a:t>
            </a:r>
          </a:p>
          <a:p>
            <a:r>
              <a:rPr lang="en-US" sz="1350" dirty="0">
                <a:solidFill>
                  <a:schemeClr val="bg1"/>
                </a:solidFill>
                <a:latin typeface="Helvetica"/>
                <a:cs typeface="Helvetica"/>
              </a:rPr>
              <a:t>Mineral Map</a:t>
            </a:r>
          </a:p>
          <a:p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  <a:p>
            <a:r>
              <a:rPr lang="en-US" sz="1350" dirty="0">
                <a:solidFill>
                  <a:schemeClr val="bg1"/>
                </a:solidFill>
                <a:latin typeface="Helvetica"/>
                <a:cs typeface="Helvetica"/>
              </a:rPr>
              <a:t>50km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02972" y="6213572"/>
            <a:ext cx="19717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1369" y="4781960"/>
            <a:ext cx="1776448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b="1" dirty="0">
                <a:latin typeface="Helvetica"/>
                <a:cs typeface="Helvetica"/>
              </a:rPr>
              <a:t>Courtesy NASA / JPL / USGS / R. Clark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5156" y="600075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Courtesy NASA/JPL/Roger Clark</a:t>
            </a:r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1551" y="580424"/>
            <a:ext cx="8492924" cy="554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Salton Sea, CA (AVIRIS instrument)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EBEA4-8BA4-C74A-8E95-789CC2D9D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FEE1-9C64-1F46-9471-5E7EEDC18FEE}" type="datetime1">
              <a:rPr lang="en-US" smtClean="0"/>
              <a:t>7/19/19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D38E6DF-8177-CE42-AF20-C77B07EC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92F379-D488-6247-B885-B743D26C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0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izzlybay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9" t="33481" r="14070" b="33291"/>
          <a:stretch/>
        </p:blipFill>
        <p:spPr>
          <a:xfrm>
            <a:off x="50003" y="1066800"/>
            <a:ext cx="9045247" cy="541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4962" y="5851017"/>
            <a:ext cx="2326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Helvetica"/>
                <a:cs typeface="Helvetica"/>
              </a:rPr>
              <a:t>Courtesy NASA / JPL / C. </a:t>
            </a:r>
            <a:r>
              <a:rPr lang="en-US" sz="1100" b="1" dirty="0" err="1">
                <a:latin typeface="Helvetica"/>
                <a:cs typeface="Helvetica"/>
              </a:rPr>
              <a:t>Fichot</a:t>
            </a:r>
            <a:endParaRPr lang="en-US" sz="1100" b="1" dirty="0">
              <a:latin typeface="Helvetica"/>
              <a:cs typeface="Helvetica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A677703-51BA-B845-9481-1C76470F84E1}" type="datetime1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water quality mapping</a:t>
            </a:r>
          </a:p>
        </p:txBody>
      </p:sp>
    </p:spTree>
    <p:extLst>
      <p:ext uri="{BB962C8B-B14F-4D97-AF65-F5344CB8AC3E}">
        <p14:creationId xmlns:p14="http://schemas.microsoft.com/office/powerpoint/2010/main" val="395772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17560" y="533400"/>
            <a:ext cx="8726440" cy="6138098"/>
            <a:chOff x="36560" y="109075"/>
            <a:chExt cx="9140065" cy="6429038"/>
          </a:xfrm>
        </p:grpSpPr>
        <p:pic>
          <p:nvPicPr>
            <p:cNvPr id="7" name="Picture 6" descr="PRISM20140428_compiled_Chla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732" y="109075"/>
              <a:ext cx="4967893" cy="6429038"/>
            </a:xfrm>
            <a:prstGeom prst="rect">
              <a:avLst/>
            </a:prstGeom>
          </p:spPr>
        </p:pic>
        <p:pic>
          <p:nvPicPr>
            <p:cNvPr id="8" name="Picture 7" descr="PRISM20140428_compiled_turbidity_v4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0" y="284847"/>
              <a:ext cx="4706457" cy="6051159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5562600" y="6324600"/>
            <a:ext cx="2326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Helvetica"/>
                <a:cs typeface="Helvetica"/>
              </a:rPr>
              <a:t>Courtesy NASA / JPL / C. </a:t>
            </a:r>
            <a:r>
              <a:rPr lang="en-US" sz="1100" b="1" dirty="0" err="1">
                <a:latin typeface="Helvetica"/>
                <a:cs typeface="Helvetica"/>
              </a:rPr>
              <a:t>Fichot</a:t>
            </a:r>
            <a:endParaRPr lang="en-US" sz="1100" b="1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1371600"/>
            <a:ext cx="1047182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Turbidity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1371600"/>
            <a:ext cx="1324501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Chlorophyll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98FB59-BB81-A24A-A1C1-82B5A5380288}" type="datetime1">
              <a:rPr lang="en-US" smtClean="0"/>
              <a:t>7/19/19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7E588F-4648-654B-85F4-270F37BB1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water quality mapping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E03556-0F2E-D643-B59F-7B1F2F889C66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BED96-E507-1848-AFE0-293FD6DC2C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AVIRIS Classic (JPL, 1986)</a:t>
            </a:r>
          </a:p>
        </p:txBody>
      </p:sp>
      <p:pic>
        <p:nvPicPr>
          <p:cNvPr id="10" name="Picture 9" descr="AVIR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476" y="1179536"/>
            <a:ext cx="6631046" cy="51556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47656" y="743505"/>
            <a:ext cx="1505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airbornescience.nasa.gov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887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BB22CE-7028-B443-A0A4-03E3AF57CABF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instruments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114800"/>
            <a:ext cx="2101052" cy="1938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05000" y="3733800"/>
            <a:ext cx="1638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PRISM 2012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600200"/>
            <a:ext cx="2165558" cy="186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86200" y="1143000"/>
            <a:ext cx="14392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UCIS 2013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1996858" cy="199804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62000" y="1143000"/>
            <a:ext cx="21328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AVIRIS-NG 2012</a:t>
            </a:r>
          </a:p>
        </p:txBody>
      </p:sp>
      <p:pic>
        <p:nvPicPr>
          <p:cNvPr id="16" name="Picture 3" descr="IMG_20140926_17094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209800"/>
            <a:ext cx="2704420" cy="173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IMG_7907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980824" y="4467975"/>
            <a:ext cx="1544550" cy="1752600"/>
          </a:xfrm>
          <a:prstGeom prst="rect">
            <a:avLst/>
          </a:prstGeom>
          <a:effectLst/>
        </p:spPr>
      </p:pic>
      <p:sp>
        <p:nvSpPr>
          <p:cNvPr id="18" name="TextBox 17"/>
          <p:cNvSpPr txBox="1"/>
          <p:nvPr/>
        </p:nvSpPr>
        <p:spPr>
          <a:xfrm>
            <a:off x="4800600" y="4191000"/>
            <a:ext cx="18389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ESWIRS 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1752600"/>
            <a:ext cx="14961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Helvetica"/>
                <a:cs typeface="Helvetica"/>
              </a:rPr>
              <a:t>CWIS 2015</a:t>
            </a:r>
          </a:p>
        </p:txBody>
      </p:sp>
    </p:spTree>
    <p:extLst>
      <p:ext uri="{BB962C8B-B14F-4D97-AF65-F5344CB8AC3E}">
        <p14:creationId xmlns:p14="http://schemas.microsoft.com/office/powerpoint/2010/main" val="292854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8BF8CCD-C29D-344E-A398-461303E23788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Imaging spectroscopy vs. multiband analysis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678468-6BD9-424C-A217-20C69EC2E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819432"/>
              </p:ext>
            </p:extLst>
          </p:nvPr>
        </p:nvGraphicFramePr>
        <p:xfrm>
          <a:off x="588229" y="3871816"/>
          <a:ext cx="8098572" cy="2438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886327">
                  <a:extLst>
                    <a:ext uri="{9D8B030D-6E8A-4147-A177-3AD203B41FA5}">
                      <a16:colId xmlns:a16="http://schemas.microsoft.com/office/drawing/2014/main" val="3047675334"/>
                    </a:ext>
                  </a:extLst>
                </a:gridCol>
                <a:gridCol w="325918">
                  <a:extLst>
                    <a:ext uri="{9D8B030D-6E8A-4147-A177-3AD203B41FA5}">
                      <a16:colId xmlns:a16="http://schemas.microsoft.com/office/drawing/2014/main" val="2985775867"/>
                    </a:ext>
                  </a:extLst>
                </a:gridCol>
                <a:gridCol w="3886327">
                  <a:extLst>
                    <a:ext uri="{9D8B030D-6E8A-4147-A177-3AD203B41FA5}">
                      <a16:colId xmlns:a16="http://schemas.microsoft.com/office/drawing/2014/main" val="830023127"/>
                    </a:ext>
                  </a:extLst>
                </a:gridCol>
              </a:tblGrid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Multiband</a:t>
                      </a:r>
                    </a:p>
                  </a:txBody>
                  <a:tcPr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Imaging Spectroscopy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761174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Typically built with optical filters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Uses dispersive elements (e.g. gratings)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937674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1-10s of bands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100s of channels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70844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Image-space (morphological) analyses 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Spectroscopy using each pixel independently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626168"/>
                  </a:ext>
                </a:extLst>
              </a:tr>
              <a:tr h="23025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Band math, thresholds, trees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Feature fitting and shape matching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715456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Often mathematically underdetermined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Often mathematically overdetermined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244746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Analyses are often qualitative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Quantitative measurement with uncertainties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344485"/>
                  </a:ext>
                </a:extLst>
              </a:tr>
              <a:tr h="24967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Empirical modeling</a:t>
                      </a:r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Empirical or physics-based modeling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5252936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7A198966-AF7C-DB44-94BA-52A5350A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7" y="1079736"/>
            <a:ext cx="3982185" cy="2639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69A767-7DE9-7242-B6A7-D6ADD314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587" y="1087485"/>
            <a:ext cx="3882213" cy="26616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FD9F68-8BC5-6F4F-9FED-755FC0E2DF38}"/>
              </a:ext>
            </a:extLst>
          </p:cNvPr>
          <p:cNvSpPr txBox="1"/>
          <p:nvPr/>
        </p:nvSpPr>
        <p:spPr>
          <a:xfrm>
            <a:off x="1809751" y="3058190"/>
            <a:ext cx="2614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Images courtesy Robert O. Green, JPL</a:t>
            </a:r>
          </a:p>
        </p:txBody>
      </p:sp>
    </p:spTree>
    <p:extLst>
      <p:ext uri="{BB962C8B-B14F-4D97-AF65-F5344CB8AC3E}">
        <p14:creationId xmlns:p14="http://schemas.microsoft.com/office/powerpoint/2010/main" val="217556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58185-0D8A-514B-8EC3-EE331BE1F8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DB7224-5F38-0842-89DC-9259EA97A4E4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D2159-62F0-5C43-8C83-F3B6D5EE6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6707-1693-2F4B-83A8-E913CD217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203AD-7EB3-B849-92E4-8C4C748A5E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E1A99-0FF9-5342-A725-087FCD7FC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Launching 2021: EMIT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FC962-A2C6-B243-994B-BD3E1AE91C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30" t="17901" r="27149" b="10497"/>
          <a:stretch/>
        </p:blipFill>
        <p:spPr>
          <a:xfrm>
            <a:off x="438677" y="904137"/>
            <a:ext cx="8421624" cy="5499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8C0D71-A748-044E-8688-BE93485B26DD}"/>
              </a:ext>
            </a:extLst>
          </p:cNvPr>
          <p:cNvSpPr txBox="1"/>
          <p:nvPr/>
        </p:nvSpPr>
        <p:spPr>
          <a:xfrm>
            <a:off x="613317" y="5808059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Image: NASA / JPL</a:t>
            </a:r>
          </a:p>
        </p:txBody>
      </p:sp>
    </p:spTree>
    <p:extLst>
      <p:ext uri="{BB962C8B-B14F-4D97-AF65-F5344CB8AC3E}">
        <p14:creationId xmlns:p14="http://schemas.microsoft.com/office/powerpoint/2010/main" val="361288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9407C-E0FD-2D46-B182-5C7DCD2E3F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D591BB-900B-E64E-9A78-0FE5D9B745E4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9DE3B-A936-854F-9997-ECAE7050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6C128-B211-5B48-985B-22D9D931B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CBF54-438C-EE46-9CCF-AA6FD8EED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112"/>
          <a:stretch/>
        </p:blipFill>
        <p:spPr>
          <a:xfrm>
            <a:off x="2009062" y="359449"/>
            <a:ext cx="5646065" cy="5619467"/>
          </a:xfrm>
          <a:prstGeom prst="rect">
            <a:avLst/>
          </a:prstGeom>
        </p:spPr>
      </p:pic>
      <p:sp>
        <p:nvSpPr>
          <p:cNvPr id="6" name="Title 32">
            <a:extLst>
              <a:ext uri="{FF2B5EF4-FFF2-40B4-BE49-F238E27FC236}">
                <a16:creationId xmlns:a16="http://schemas.microsoft.com/office/drawing/2014/main" id="{1B6AFEE5-908A-C54E-975A-97AD52409E5F}"/>
              </a:ext>
            </a:extLst>
          </p:cNvPr>
          <p:cNvSpPr txBox="1">
            <a:spLocks/>
          </p:cNvSpPr>
          <p:nvPr/>
        </p:nvSpPr>
        <p:spPr>
          <a:xfrm>
            <a:off x="2098400" y="806401"/>
            <a:ext cx="4074768" cy="8220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Upcoming orbital Investigations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5B603-7187-9145-A687-2DB01FBB0627}"/>
              </a:ext>
            </a:extLst>
          </p:cNvPr>
          <p:cNvSpPr txBox="1"/>
          <p:nvPr/>
        </p:nvSpPr>
        <p:spPr>
          <a:xfrm>
            <a:off x="457201" y="863463"/>
            <a:ext cx="13925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Global VSWIR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Targeted VSWIR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Targeted VNIR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59D62-9011-524F-B005-FC84263206B2}"/>
              </a:ext>
            </a:extLst>
          </p:cNvPr>
          <p:cNvSpPr txBox="1"/>
          <p:nvPr/>
        </p:nvSpPr>
        <p:spPr>
          <a:xfrm>
            <a:off x="1171874" y="5802868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2000           2005           2010              2015             2020              2025            2030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4E979-DDD6-C148-97E7-1ED50F864C87}"/>
              </a:ext>
            </a:extLst>
          </p:cNvPr>
          <p:cNvCxnSpPr>
            <a:cxnSpLocks/>
          </p:cNvCxnSpPr>
          <p:nvPr/>
        </p:nvCxnSpPr>
        <p:spPr>
          <a:xfrm flipV="1">
            <a:off x="1543909" y="462997"/>
            <a:ext cx="0" cy="53437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A06589-159C-7743-A4B3-AFCD87EB2EA0}"/>
              </a:ext>
            </a:extLst>
          </p:cNvPr>
          <p:cNvCxnSpPr/>
          <p:nvPr/>
        </p:nvCxnSpPr>
        <p:spPr>
          <a:xfrm>
            <a:off x="1543909" y="5806739"/>
            <a:ext cx="6934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4775562-022F-8441-BB31-11633F25F5E4}"/>
              </a:ext>
            </a:extLst>
          </p:cNvPr>
          <p:cNvSpPr/>
          <p:nvPr/>
        </p:nvSpPr>
        <p:spPr>
          <a:xfrm>
            <a:off x="1543909" y="3610297"/>
            <a:ext cx="3527134" cy="3587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Hyperion (NASA Pathfinder)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8B4AA-7522-1542-8016-91543E90E15A}"/>
              </a:ext>
            </a:extLst>
          </p:cNvPr>
          <p:cNvSpPr/>
          <p:nvPr/>
        </p:nvSpPr>
        <p:spPr>
          <a:xfrm>
            <a:off x="1568561" y="5379725"/>
            <a:ext cx="3937747" cy="3686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CHRIS/PROBA (ESA)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EBD76-1758-F24B-B1BC-F75E19445243}"/>
              </a:ext>
            </a:extLst>
          </p:cNvPr>
          <p:cNvSpPr/>
          <p:nvPr/>
        </p:nvSpPr>
        <p:spPr>
          <a:xfrm>
            <a:off x="3307476" y="4777321"/>
            <a:ext cx="1981200" cy="376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HICO (ONR/NASA)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CEBBF2-1511-2C44-85BF-0D561B06F7F2}"/>
              </a:ext>
            </a:extLst>
          </p:cNvPr>
          <p:cNvSpPr/>
          <p:nvPr/>
        </p:nvSpPr>
        <p:spPr>
          <a:xfrm>
            <a:off x="5430109" y="4777321"/>
            <a:ext cx="1317334" cy="376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DESIS (DRL)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CA1BE4-34AD-FB46-9607-71B7FC85E09F}"/>
              </a:ext>
            </a:extLst>
          </p:cNvPr>
          <p:cNvSpPr/>
          <p:nvPr/>
        </p:nvSpPr>
        <p:spPr>
          <a:xfrm>
            <a:off x="6448603" y="1979856"/>
            <a:ext cx="486182" cy="407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EMIT (NASA)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656080-E05B-6942-A509-C11948A38D46}"/>
              </a:ext>
            </a:extLst>
          </p:cNvPr>
          <p:cNvSpPr/>
          <p:nvPr/>
        </p:nvSpPr>
        <p:spPr>
          <a:xfrm>
            <a:off x="7106509" y="471730"/>
            <a:ext cx="1670519" cy="13674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Recommended Decadal Survey  Investigation:  SBG (NASA)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57FB303-FB6E-F144-86A7-76E4089F4A3E}"/>
              </a:ext>
            </a:extLst>
          </p:cNvPr>
          <p:cNvSpPr/>
          <p:nvPr/>
        </p:nvSpPr>
        <p:spPr>
          <a:xfrm>
            <a:off x="5755318" y="3947946"/>
            <a:ext cx="719178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PRISMA (ISA)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B99AF23-CB3B-4C4B-BEC6-75B0B7F6FE92}"/>
              </a:ext>
            </a:extLst>
          </p:cNvPr>
          <p:cNvSpPr/>
          <p:nvPr/>
        </p:nvSpPr>
        <p:spPr>
          <a:xfrm>
            <a:off x="5453990" y="3454865"/>
            <a:ext cx="719178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AHSI (China)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A00A184-B182-8C4E-941C-1C47B44F2A8F}"/>
              </a:ext>
            </a:extLst>
          </p:cNvPr>
          <p:cNvSpPr/>
          <p:nvPr/>
        </p:nvSpPr>
        <p:spPr>
          <a:xfrm>
            <a:off x="6078800" y="3013930"/>
            <a:ext cx="668644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HISUI (Japan, METI)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8F3B870-7499-3E44-A052-E055A055457B}"/>
              </a:ext>
            </a:extLst>
          </p:cNvPr>
          <p:cNvSpPr/>
          <p:nvPr/>
        </p:nvSpPr>
        <p:spPr>
          <a:xfrm>
            <a:off x="6266141" y="2429765"/>
            <a:ext cx="668644" cy="677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r>
              <a:rPr lang="en-US" sz="1600" b="1" dirty="0">
                <a:solidFill>
                  <a:schemeClr val="tx1"/>
                </a:solidFill>
              </a:rPr>
              <a:t>ENMAP (DRL)</a:t>
            </a:r>
          </a:p>
        </p:txBody>
      </p:sp>
    </p:spTree>
    <p:extLst>
      <p:ext uri="{BB962C8B-B14F-4D97-AF65-F5344CB8AC3E}">
        <p14:creationId xmlns:p14="http://schemas.microsoft.com/office/powerpoint/2010/main" val="182070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60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6E02B-DEC8-8C45-A8C7-08633BB1C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66795D-6C90-2647-8AB2-0A208E3F5EFC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07DD8-A8B3-E64E-BA84-06E615B5A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Imaging spectroscopy tutorial - David R. Thompson, </a:t>
            </a:r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3A1C-509F-B848-904E-5EC5E2A22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6E3AC5-B074-E443-946D-75B1431F2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1: Scavenger hunt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92F891-81F0-284A-84E8-F77886CAD0FF}"/>
              </a:ext>
            </a:extLst>
          </p:cNvPr>
          <p:cNvGrpSpPr/>
          <p:nvPr/>
        </p:nvGrpSpPr>
        <p:grpSpPr>
          <a:xfrm>
            <a:off x="1599249" y="2749534"/>
            <a:ext cx="5942327" cy="3629622"/>
            <a:chOff x="6344529" y="3317257"/>
            <a:chExt cx="5239108" cy="320009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F56A925-21CB-034C-8C63-DB559C915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A485B8-33A0-E64E-92F6-D105F736DF53}"/>
                </a:ext>
              </a:extLst>
            </p:cNvPr>
            <p:cNvGrpSpPr/>
            <p:nvPr/>
          </p:nvGrpSpPr>
          <p:grpSpPr>
            <a:xfrm>
              <a:off x="10849056" y="5162204"/>
              <a:ext cx="734581" cy="969633"/>
              <a:chOff x="10901093" y="2165135"/>
              <a:chExt cx="734581" cy="969633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26E94FFF-7AE5-B441-B426-E80D84F00CE0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B19FDE5-6E13-1248-B1FA-697F3A4D255B}"/>
                  </a:ext>
                </a:extLst>
              </p:cNvPr>
              <p:cNvSpPr txBox="1"/>
              <p:nvPr/>
            </p:nvSpPr>
            <p:spPr>
              <a:xfrm>
                <a:off x="11017630" y="2232213"/>
                <a:ext cx="40110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234476E-FFD0-BC43-9F94-93EDF406CEE5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9305872-9D83-9F48-862A-C0B64588AE70}"/>
                  </a:ext>
                </a:extLst>
              </p:cNvPr>
              <p:cNvSpPr txBox="1"/>
              <p:nvPr/>
            </p:nvSpPr>
            <p:spPr>
              <a:xfrm>
                <a:off x="10901093" y="2779057"/>
                <a:ext cx="73458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7CDDE3-6A51-9142-B3F1-FDDB2A4A1971}"/>
              </a:ext>
            </a:extLst>
          </p:cNvPr>
          <p:cNvSpPr txBox="1"/>
          <p:nvPr/>
        </p:nvSpPr>
        <p:spPr>
          <a:xfrm>
            <a:off x="446618" y="1066156"/>
            <a:ext cx="8117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You have a data cube of reflectances acquired by the AVIRIS-NG instrument over the California Institute of Technology.  Find the following spectra in the scene… what material(s) does each represent?</a:t>
            </a:r>
          </a:p>
        </p:txBody>
      </p:sp>
    </p:spTree>
    <p:extLst>
      <p:ext uri="{BB962C8B-B14F-4D97-AF65-F5344CB8AC3E}">
        <p14:creationId xmlns:p14="http://schemas.microsoft.com/office/powerpoint/2010/main" val="252474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B1FDB-B7C8-1F4F-B7F7-71FA767B8ED9}"/>
              </a:ext>
            </a:extLst>
          </p:cNvPr>
          <p:cNvSpPr txBox="1"/>
          <p:nvPr/>
        </p:nvSpPr>
        <p:spPr>
          <a:xfrm>
            <a:off x="234176" y="4672360"/>
            <a:ext cx="87425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Basic familiarity with imaging spectroscopy measurement, instruments, and data</a:t>
            </a:r>
          </a:p>
          <a:p>
            <a:r>
              <a:rPr lang="en-US" dirty="0"/>
              <a:t>Facility to open, visualize and interpret spectral cube images</a:t>
            </a:r>
          </a:p>
          <a:p>
            <a:r>
              <a:rPr lang="en-US" dirty="0"/>
              <a:t>Understand the key differences between morphological (image domain) analysis and spectroscopy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5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E36D3-49FE-D548-B5FB-8DAB43943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Targets 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96447410-3C46-1D47-B65B-A0C51EC30F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CF0760-9FE9-A549-AD1B-02D8493BAD34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D6DCFCAE-AA3A-C644-B0C6-3C3276E77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E7B1BE6-82DC-BC4E-8FA6-ED42B0CFE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FD9069-11A1-674A-8805-A1734513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505" y="919979"/>
            <a:ext cx="2684656" cy="17897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398401B-98CA-804D-A511-B80B007B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681" y="919979"/>
            <a:ext cx="2684656" cy="17897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4381F08-975A-B040-8A0D-CACAF303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337" y="919979"/>
            <a:ext cx="2684656" cy="17897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4CF0564-22B8-0E42-A80F-1464EC62D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05" y="2751978"/>
            <a:ext cx="2684656" cy="178977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D12573-1B1B-B545-9890-31DD6EF35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185" y="2751978"/>
            <a:ext cx="2684656" cy="178977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60FBEC1-7A04-224D-92B8-5E1D4DDF1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05" y="4583977"/>
            <a:ext cx="2684656" cy="178977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9DEE275-D6E6-604F-9413-9B5C76101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3337" y="2751977"/>
            <a:ext cx="2684656" cy="178977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915A31E-E152-E546-A942-A5AE173786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185" y="4575175"/>
            <a:ext cx="2684656" cy="17897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51D50C-7FBB-0E44-BB65-9120BCF9F0B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34593" y="4575175"/>
            <a:ext cx="2684656" cy="17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7E36D3-49FE-D548-B5FB-8DAB43943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Targets </a:t>
            </a:r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96447410-3C46-1D47-B65B-A0C51EC30F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CF0760-9FE9-A549-AD1B-02D8493BAD34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D6DCFCAE-AA3A-C644-B0C6-3C3276E77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E7B1BE6-82DC-BC4E-8FA6-ED42B0CFE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FD9069-11A1-674A-8805-A1734513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505" y="919979"/>
            <a:ext cx="2684656" cy="178977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398401B-98CA-804D-A511-B80B007B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38681" y="919979"/>
            <a:ext cx="2684656" cy="17897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4381F08-975A-B040-8A0D-CACAF303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23337" y="919979"/>
            <a:ext cx="2684656" cy="17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9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4FB0A-EE49-0646-A799-00A54DC0700E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8F21C-7342-4748-89DE-8ABC1C63DD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Dramatis </a:t>
            </a:r>
            <a:r>
              <a:rPr lang="en-US" dirty="0" err="1"/>
              <a:t>Persone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036547B-CF37-C54D-A92A-EE1F6276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"/>
          <a:stretch/>
        </p:blipFill>
        <p:spPr bwMode="auto">
          <a:xfrm>
            <a:off x="544473" y="1199688"/>
            <a:ext cx="7826477" cy="493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17B6A-B576-564E-8DEC-487DE3F7F51B}"/>
              </a:ext>
            </a:extLst>
          </p:cNvPr>
          <p:cNvSpPr txBox="1"/>
          <p:nvPr/>
        </p:nvSpPr>
        <p:spPr>
          <a:xfrm>
            <a:off x="3923881" y="6074654"/>
            <a:ext cx="18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Wavelength (nm)</a:t>
            </a:r>
          </a:p>
        </p:txBody>
      </p:sp>
    </p:spTree>
    <p:extLst>
      <p:ext uri="{BB962C8B-B14F-4D97-AF65-F5344CB8AC3E}">
        <p14:creationId xmlns:p14="http://schemas.microsoft.com/office/powerpoint/2010/main" val="346609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B55B7-22C9-1744-A9B6-E6EF4E8BAA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E5B0B8-96D7-6646-B544-96DB6B07E72A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F283F-ACA3-4541-A1EA-33F517472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6AFB4-3FBC-FD4E-A9E7-8E66C223E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24BE56-9F85-4343-9F81-24DFDBD9FC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Measurement process – 100s of parallel spectrometers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94C748-4E78-DE41-B57F-C6279A18F588}"/>
              </a:ext>
            </a:extLst>
          </p:cNvPr>
          <p:cNvGrpSpPr/>
          <p:nvPr/>
        </p:nvGrpSpPr>
        <p:grpSpPr>
          <a:xfrm>
            <a:off x="419941" y="2022763"/>
            <a:ext cx="8095409" cy="4499842"/>
            <a:chOff x="1146103" y="2064197"/>
            <a:chExt cx="6565991" cy="3649713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807D1775-3A8B-D64C-B9EC-0F22565134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86" b="20324"/>
            <a:stretch/>
          </p:blipFill>
          <p:spPr bwMode="auto">
            <a:xfrm>
              <a:off x="4114800" y="2064197"/>
              <a:ext cx="3597294" cy="2685664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FF000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F9DE7F-1FEA-C346-BC8A-8F68BB6AE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2867">
              <a:off x="1146103" y="4207991"/>
              <a:ext cx="4690112" cy="150591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163CD8-359F-B74F-BE4F-7FCE8B92135A}"/>
                </a:ext>
              </a:extLst>
            </p:cNvPr>
            <p:cNvCxnSpPr/>
            <p:nvPr/>
          </p:nvCxnSpPr>
          <p:spPr>
            <a:xfrm flipH="1">
              <a:off x="2562501" y="4635946"/>
              <a:ext cx="1028700" cy="628650"/>
            </a:xfrm>
            <a:prstGeom prst="line">
              <a:avLst/>
            </a:prstGeom>
            <a:ln w="508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20D589E-FD69-844A-AAF9-9B929288483B}"/>
                </a:ext>
              </a:extLst>
            </p:cNvPr>
            <p:cNvCxnSpPr/>
            <p:nvPr/>
          </p:nvCxnSpPr>
          <p:spPr>
            <a:xfrm flipH="1" flipV="1">
              <a:off x="3030510" y="3316720"/>
              <a:ext cx="544617" cy="1308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B291B3-32F1-4846-9532-3859DDF568AD}"/>
                </a:ext>
              </a:extLst>
            </p:cNvPr>
            <p:cNvSpPr/>
            <p:nvPr/>
          </p:nvSpPr>
          <p:spPr>
            <a:xfrm rot="20014263">
              <a:off x="2862556" y="3475601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74ACB5-150A-ED4C-A57B-C1296F0F2F27}"/>
                </a:ext>
              </a:extLst>
            </p:cNvPr>
            <p:cNvCxnSpPr/>
            <p:nvPr/>
          </p:nvCxnSpPr>
          <p:spPr>
            <a:xfrm flipV="1">
              <a:off x="3030511" y="3273471"/>
              <a:ext cx="117389" cy="432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E7BC09-C1F7-7E40-AEB3-D5B2AF773A97}"/>
                </a:ext>
              </a:extLst>
            </p:cNvPr>
            <p:cNvCxnSpPr/>
            <p:nvPr/>
          </p:nvCxnSpPr>
          <p:spPr>
            <a:xfrm flipV="1">
              <a:off x="3028769" y="2657592"/>
              <a:ext cx="131119" cy="6566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5008C00-D7C4-9B46-AA56-DF1BEEFEBE78}"/>
                </a:ext>
              </a:extLst>
            </p:cNvPr>
            <p:cNvCxnSpPr/>
            <p:nvPr/>
          </p:nvCxnSpPr>
          <p:spPr>
            <a:xfrm flipH="1" flipV="1">
              <a:off x="2868324" y="2742129"/>
              <a:ext cx="279577" cy="5313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220E1C06-A3C5-0545-B582-704806A79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848252" y="2064197"/>
              <a:ext cx="320770" cy="849572"/>
            </a:xfrm>
            <a:prstGeom prst="rect">
              <a:avLst/>
            </a:prstGeom>
            <a:noFill/>
            <a:ln>
              <a:noFill/>
            </a:ln>
            <a:scene3d>
              <a:camera prst="isometricLeftDown">
                <a:rot lat="7200000" lon="9600000" rev="0"/>
              </a:camera>
              <a:lightRig rig="threePt" dir="t"/>
            </a:scene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D686AA-F470-0D41-B06F-5EB002E257AC}"/>
                </a:ext>
              </a:extLst>
            </p:cNvPr>
            <p:cNvSpPr txBox="1"/>
            <p:nvPr/>
          </p:nvSpPr>
          <p:spPr>
            <a:xfrm>
              <a:off x="1762402" y="2864296"/>
              <a:ext cx="115070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Spectrometer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4EDE62-C81E-BE45-A4EE-2210975D86EB}"/>
                </a:ext>
              </a:extLst>
            </p:cNvPr>
            <p:cNvSpPr txBox="1"/>
            <p:nvPr/>
          </p:nvSpPr>
          <p:spPr>
            <a:xfrm>
              <a:off x="2048151" y="3607246"/>
              <a:ext cx="87652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Telescope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C35D80-6A07-5841-872C-E16BD7153848}"/>
                </a:ext>
              </a:extLst>
            </p:cNvPr>
            <p:cNvSpPr txBox="1"/>
            <p:nvPr/>
          </p:nvSpPr>
          <p:spPr>
            <a:xfrm>
              <a:off x="1670030" y="2466201"/>
              <a:ext cx="121584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Detector Array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BF1B3D-FEB2-214A-A690-04D2028F9F77}"/>
                </a:ext>
              </a:extLst>
            </p:cNvPr>
            <p:cNvSpPr txBox="1"/>
            <p:nvPr/>
          </p:nvSpPr>
          <p:spPr>
            <a:xfrm>
              <a:off x="2634199" y="3197783"/>
              <a:ext cx="40267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Slit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7BEDCA-CB92-5E40-BBB3-0249826450C6}"/>
                </a:ext>
              </a:extLst>
            </p:cNvPr>
            <p:cNvSpPr/>
            <p:nvPr/>
          </p:nvSpPr>
          <p:spPr>
            <a:xfrm rot="20248844">
              <a:off x="2850198" y="3052290"/>
              <a:ext cx="434032" cy="105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0437D0-440F-AF47-8A59-602486DA6472}"/>
                </a:ext>
              </a:extLst>
            </p:cNvPr>
            <p:cNvCxnSpPr/>
            <p:nvPr/>
          </p:nvCxnSpPr>
          <p:spPr>
            <a:xfrm flipV="1">
              <a:off x="2546428" y="3273471"/>
              <a:ext cx="601472" cy="19801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B2104A-FA8B-DC4E-BCBC-2BB316E98278}"/>
                </a:ext>
              </a:extLst>
            </p:cNvPr>
            <p:cNvSpPr/>
            <p:nvPr/>
          </p:nvSpPr>
          <p:spPr>
            <a:xfrm>
              <a:off x="3829050" y="4743450"/>
              <a:ext cx="114300" cy="114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74120341-91D9-FA4A-AA72-C1F215FC3441}"/>
                </a:ext>
              </a:extLst>
            </p:cNvPr>
            <p:cNvCxnSpPr>
              <a:endCxn id="16" idx="0"/>
            </p:cNvCxnSpPr>
            <p:nvPr/>
          </p:nvCxnSpPr>
          <p:spPr>
            <a:xfrm rot="10800000" flipV="1">
              <a:off x="3886200" y="3432205"/>
              <a:ext cx="228600" cy="1311245"/>
            </a:xfrm>
            <a:prstGeom prst="bentConnector2">
              <a:avLst/>
            </a:prstGeom>
            <a:ln w="28575" cmpd="sng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ight Arrow 15">
              <a:extLst>
                <a:ext uri="{FF2B5EF4-FFF2-40B4-BE49-F238E27FC236}">
                  <a16:creationId xmlns:a16="http://schemas.microsoft.com/office/drawing/2014/main" id="{0EE676CB-D1D6-7E4E-B25C-357F98616A40}"/>
                </a:ext>
              </a:extLst>
            </p:cNvPr>
            <p:cNvSpPr/>
            <p:nvPr/>
          </p:nvSpPr>
          <p:spPr>
            <a:xfrm rot="284052">
              <a:off x="3039390" y="4618329"/>
              <a:ext cx="1490668" cy="589346"/>
            </a:xfrm>
            <a:custGeom>
              <a:avLst/>
              <a:gdLst>
                <a:gd name="connsiteX0" fmla="*/ 0 w 1521681"/>
                <a:gd name="connsiteY0" fmla="*/ 188433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0 w 1521681"/>
                <a:gd name="connsiteY7" fmla="*/ 188433 h 753730"/>
                <a:gd name="connsiteX0" fmla="*/ 291965 w 1521681"/>
                <a:gd name="connsiteY0" fmla="*/ 155052 h 753730"/>
                <a:gd name="connsiteX1" fmla="*/ 1144816 w 1521681"/>
                <a:gd name="connsiteY1" fmla="*/ 188433 h 753730"/>
                <a:gd name="connsiteX2" fmla="*/ 1144816 w 1521681"/>
                <a:gd name="connsiteY2" fmla="*/ 0 h 753730"/>
                <a:gd name="connsiteX3" fmla="*/ 1521681 w 1521681"/>
                <a:gd name="connsiteY3" fmla="*/ 376865 h 753730"/>
                <a:gd name="connsiteX4" fmla="*/ 1144816 w 1521681"/>
                <a:gd name="connsiteY4" fmla="*/ 753730 h 753730"/>
                <a:gd name="connsiteX5" fmla="*/ 1144816 w 1521681"/>
                <a:gd name="connsiteY5" fmla="*/ 565298 h 753730"/>
                <a:gd name="connsiteX6" fmla="*/ 0 w 1521681"/>
                <a:gd name="connsiteY6" fmla="*/ 565298 h 753730"/>
                <a:gd name="connsiteX7" fmla="*/ 291965 w 1521681"/>
                <a:gd name="connsiteY7" fmla="*/ 155052 h 753730"/>
                <a:gd name="connsiteX0" fmla="*/ 462380 w 1692096"/>
                <a:gd name="connsiteY0" fmla="*/ 155052 h 753730"/>
                <a:gd name="connsiteX1" fmla="*/ 1315231 w 1692096"/>
                <a:gd name="connsiteY1" fmla="*/ 188433 h 753730"/>
                <a:gd name="connsiteX2" fmla="*/ 1315231 w 1692096"/>
                <a:gd name="connsiteY2" fmla="*/ 0 h 753730"/>
                <a:gd name="connsiteX3" fmla="*/ 1692096 w 1692096"/>
                <a:gd name="connsiteY3" fmla="*/ 376865 h 753730"/>
                <a:gd name="connsiteX4" fmla="*/ 1315231 w 1692096"/>
                <a:gd name="connsiteY4" fmla="*/ 753730 h 753730"/>
                <a:gd name="connsiteX5" fmla="*/ 1315231 w 1692096"/>
                <a:gd name="connsiteY5" fmla="*/ 565298 h 753730"/>
                <a:gd name="connsiteX6" fmla="*/ 0 w 1692096"/>
                <a:gd name="connsiteY6" fmla="*/ 553087 h 753730"/>
                <a:gd name="connsiteX7" fmla="*/ 462380 w 1692096"/>
                <a:gd name="connsiteY7" fmla="*/ 155052 h 753730"/>
                <a:gd name="connsiteX0" fmla="*/ 462380 w 1692096"/>
                <a:gd name="connsiteY0" fmla="*/ 155052 h 769228"/>
                <a:gd name="connsiteX1" fmla="*/ 1315231 w 1692096"/>
                <a:gd name="connsiteY1" fmla="*/ 188433 h 769228"/>
                <a:gd name="connsiteX2" fmla="*/ 1315231 w 1692096"/>
                <a:gd name="connsiteY2" fmla="*/ 0 h 769228"/>
                <a:gd name="connsiteX3" fmla="*/ 1692096 w 1692096"/>
                <a:gd name="connsiteY3" fmla="*/ 376865 h 769228"/>
                <a:gd name="connsiteX4" fmla="*/ 1179676 w 1692096"/>
                <a:gd name="connsiteY4" fmla="*/ 769228 h 769228"/>
                <a:gd name="connsiteX5" fmla="*/ 1315231 w 1692096"/>
                <a:gd name="connsiteY5" fmla="*/ 565298 h 769228"/>
                <a:gd name="connsiteX6" fmla="*/ 0 w 1692096"/>
                <a:gd name="connsiteY6" fmla="*/ 553087 h 769228"/>
                <a:gd name="connsiteX7" fmla="*/ 462380 w 1692096"/>
                <a:gd name="connsiteY7" fmla="*/ 155052 h 769228"/>
                <a:gd name="connsiteX0" fmla="*/ 462380 w 1692096"/>
                <a:gd name="connsiteY0" fmla="*/ 123780 h 737956"/>
                <a:gd name="connsiteX1" fmla="*/ 1315231 w 1692096"/>
                <a:gd name="connsiteY1" fmla="*/ 157161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692096"/>
                <a:gd name="connsiteY0" fmla="*/ 123780 h 737956"/>
                <a:gd name="connsiteX1" fmla="*/ 1580683 w 1692096"/>
                <a:gd name="connsiteY1" fmla="*/ 169070 h 737956"/>
                <a:gd name="connsiteX2" fmla="*/ 1688534 w 1692096"/>
                <a:gd name="connsiteY2" fmla="*/ 0 h 737956"/>
                <a:gd name="connsiteX3" fmla="*/ 1692096 w 1692096"/>
                <a:gd name="connsiteY3" fmla="*/ 345593 h 737956"/>
                <a:gd name="connsiteX4" fmla="*/ 1179676 w 1692096"/>
                <a:gd name="connsiteY4" fmla="*/ 737956 h 737956"/>
                <a:gd name="connsiteX5" fmla="*/ 1315231 w 1692096"/>
                <a:gd name="connsiteY5" fmla="*/ 534026 h 737956"/>
                <a:gd name="connsiteX6" fmla="*/ 0 w 1692096"/>
                <a:gd name="connsiteY6" fmla="*/ 521815 h 737956"/>
                <a:gd name="connsiteX7" fmla="*/ 462380 w 1692096"/>
                <a:gd name="connsiteY7" fmla="*/ 123780 h 737956"/>
                <a:gd name="connsiteX0" fmla="*/ 462380 w 1968280"/>
                <a:gd name="connsiteY0" fmla="*/ 123780 h 737956"/>
                <a:gd name="connsiteX1" fmla="*/ 1580683 w 1968280"/>
                <a:gd name="connsiteY1" fmla="*/ 169070 h 737956"/>
                <a:gd name="connsiteX2" fmla="*/ 1688534 w 1968280"/>
                <a:gd name="connsiteY2" fmla="*/ 0 h 737956"/>
                <a:gd name="connsiteX3" fmla="*/ 1968280 w 1968280"/>
                <a:gd name="connsiteY3" fmla="*/ 451357 h 737956"/>
                <a:gd name="connsiteX4" fmla="*/ 1179676 w 1968280"/>
                <a:gd name="connsiteY4" fmla="*/ 737956 h 737956"/>
                <a:gd name="connsiteX5" fmla="*/ 1315231 w 1968280"/>
                <a:gd name="connsiteY5" fmla="*/ 534026 h 737956"/>
                <a:gd name="connsiteX6" fmla="*/ 0 w 1968280"/>
                <a:gd name="connsiteY6" fmla="*/ 521815 h 737956"/>
                <a:gd name="connsiteX7" fmla="*/ 462380 w 1968280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462380 w 2053779"/>
                <a:gd name="connsiteY0" fmla="*/ 123780 h 737956"/>
                <a:gd name="connsiteX1" fmla="*/ 1580683 w 2053779"/>
                <a:gd name="connsiteY1" fmla="*/ 169070 h 737956"/>
                <a:gd name="connsiteX2" fmla="*/ 1688534 w 2053779"/>
                <a:gd name="connsiteY2" fmla="*/ 0 h 737956"/>
                <a:gd name="connsiteX3" fmla="*/ 2053779 w 2053779"/>
                <a:gd name="connsiteY3" fmla="*/ 367629 h 737956"/>
                <a:gd name="connsiteX4" fmla="*/ 1179676 w 2053779"/>
                <a:gd name="connsiteY4" fmla="*/ 737956 h 737956"/>
                <a:gd name="connsiteX5" fmla="*/ 1315231 w 2053779"/>
                <a:gd name="connsiteY5" fmla="*/ 534026 h 737956"/>
                <a:gd name="connsiteX6" fmla="*/ 0 w 2053779"/>
                <a:gd name="connsiteY6" fmla="*/ 521815 h 737956"/>
                <a:gd name="connsiteX7" fmla="*/ 462380 w 2053779"/>
                <a:gd name="connsiteY7" fmla="*/ 123780 h 737956"/>
                <a:gd name="connsiteX0" fmla="*/ 566974 w 2158373"/>
                <a:gd name="connsiteY0" fmla="*/ 123780 h 737956"/>
                <a:gd name="connsiteX1" fmla="*/ 1685277 w 2158373"/>
                <a:gd name="connsiteY1" fmla="*/ 169070 h 737956"/>
                <a:gd name="connsiteX2" fmla="*/ 1793128 w 2158373"/>
                <a:gd name="connsiteY2" fmla="*/ 0 h 737956"/>
                <a:gd name="connsiteX3" fmla="*/ 2158373 w 2158373"/>
                <a:gd name="connsiteY3" fmla="*/ 367629 h 737956"/>
                <a:gd name="connsiteX4" fmla="*/ 1284270 w 2158373"/>
                <a:gd name="connsiteY4" fmla="*/ 737956 h 737956"/>
                <a:gd name="connsiteX5" fmla="*/ 1419825 w 2158373"/>
                <a:gd name="connsiteY5" fmla="*/ 534026 h 737956"/>
                <a:gd name="connsiteX6" fmla="*/ 0 w 2158373"/>
                <a:gd name="connsiteY6" fmla="*/ 530477 h 737956"/>
                <a:gd name="connsiteX7" fmla="*/ 566974 w 2158373"/>
                <a:gd name="connsiteY7" fmla="*/ 123780 h 737956"/>
                <a:gd name="connsiteX0" fmla="*/ 566974 w 2158373"/>
                <a:gd name="connsiteY0" fmla="*/ 129844 h 744020"/>
                <a:gd name="connsiteX1" fmla="*/ 1685277 w 2158373"/>
                <a:gd name="connsiteY1" fmla="*/ 175134 h 744020"/>
                <a:gd name="connsiteX2" fmla="*/ 1866344 w 2158373"/>
                <a:gd name="connsiteY2" fmla="*/ 0 h 744020"/>
                <a:gd name="connsiteX3" fmla="*/ 2158373 w 2158373"/>
                <a:gd name="connsiteY3" fmla="*/ 373693 h 744020"/>
                <a:gd name="connsiteX4" fmla="*/ 1284270 w 2158373"/>
                <a:gd name="connsiteY4" fmla="*/ 744020 h 744020"/>
                <a:gd name="connsiteX5" fmla="*/ 1419825 w 2158373"/>
                <a:gd name="connsiteY5" fmla="*/ 540090 h 744020"/>
                <a:gd name="connsiteX6" fmla="*/ 0 w 2158373"/>
                <a:gd name="connsiteY6" fmla="*/ 536541 h 744020"/>
                <a:gd name="connsiteX7" fmla="*/ 566974 w 2158373"/>
                <a:gd name="connsiteY7" fmla="*/ 129844 h 744020"/>
                <a:gd name="connsiteX0" fmla="*/ 566974 w 2158373"/>
                <a:gd name="connsiteY0" fmla="*/ 135107 h 749283"/>
                <a:gd name="connsiteX1" fmla="*/ 1685277 w 2158373"/>
                <a:gd name="connsiteY1" fmla="*/ 180397 h 749283"/>
                <a:gd name="connsiteX2" fmla="*/ 1802722 w 2158373"/>
                <a:gd name="connsiteY2" fmla="*/ 0 h 749283"/>
                <a:gd name="connsiteX3" fmla="*/ 2158373 w 2158373"/>
                <a:gd name="connsiteY3" fmla="*/ 378956 h 749283"/>
                <a:gd name="connsiteX4" fmla="*/ 1284270 w 2158373"/>
                <a:gd name="connsiteY4" fmla="*/ 749283 h 749283"/>
                <a:gd name="connsiteX5" fmla="*/ 1419825 w 2158373"/>
                <a:gd name="connsiteY5" fmla="*/ 545353 h 749283"/>
                <a:gd name="connsiteX6" fmla="*/ 0 w 2158373"/>
                <a:gd name="connsiteY6" fmla="*/ 541804 h 749283"/>
                <a:gd name="connsiteX7" fmla="*/ 566974 w 2158373"/>
                <a:gd name="connsiteY7" fmla="*/ 135107 h 749283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419825 w 2158373"/>
                <a:gd name="connsiteY5" fmla="*/ 545353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85277 w 2158373"/>
                <a:gd name="connsiteY1" fmla="*/ 180397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158373"/>
                <a:gd name="connsiteY0" fmla="*/ 135107 h 757078"/>
                <a:gd name="connsiteX1" fmla="*/ 1622519 w 2158373"/>
                <a:gd name="connsiteY1" fmla="*/ 185594 h 757078"/>
                <a:gd name="connsiteX2" fmla="*/ 1802722 w 2158373"/>
                <a:gd name="connsiteY2" fmla="*/ 0 h 757078"/>
                <a:gd name="connsiteX3" fmla="*/ 2158373 w 2158373"/>
                <a:gd name="connsiteY3" fmla="*/ 378956 h 757078"/>
                <a:gd name="connsiteX4" fmla="*/ 1190136 w 2158373"/>
                <a:gd name="connsiteY4" fmla="*/ 757078 h 757078"/>
                <a:gd name="connsiteX5" fmla="*/ 1377987 w 2158373"/>
                <a:gd name="connsiteY5" fmla="*/ 548818 h 757078"/>
                <a:gd name="connsiteX6" fmla="*/ 0 w 2158373"/>
                <a:gd name="connsiteY6" fmla="*/ 541804 h 757078"/>
                <a:gd name="connsiteX7" fmla="*/ 566974 w 2158373"/>
                <a:gd name="connsiteY7" fmla="*/ 135107 h 757078"/>
                <a:gd name="connsiteX0" fmla="*/ 566974 w 2005813"/>
                <a:gd name="connsiteY0" fmla="*/ 135107 h 757078"/>
                <a:gd name="connsiteX1" fmla="*/ 1622519 w 2005813"/>
                <a:gd name="connsiteY1" fmla="*/ 18559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566974 w 2005813"/>
                <a:gd name="connsiteY0" fmla="*/ 135107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566974 w 2005813"/>
                <a:gd name="connsiteY7" fmla="*/ 135107 h 757078"/>
                <a:gd name="connsiteX0" fmla="*/ 620138 w 2005813"/>
                <a:gd name="connsiteY0" fmla="*/ 141236 h 757078"/>
                <a:gd name="connsiteX1" fmla="*/ 1675683 w 2005813"/>
                <a:gd name="connsiteY1" fmla="*/ 191724 h 757078"/>
                <a:gd name="connsiteX2" fmla="*/ 1802722 w 2005813"/>
                <a:gd name="connsiteY2" fmla="*/ 0 h 757078"/>
                <a:gd name="connsiteX3" fmla="*/ 2005813 w 2005813"/>
                <a:gd name="connsiteY3" fmla="*/ 444251 h 757078"/>
                <a:gd name="connsiteX4" fmla="*/ 1190136 w 2005813"/>
                <a:gd name="connsiteY4" fmla="*/ 757078 h 757078"/>
                <a:gd name="connsiteX5" fmla="*/ 1377987 w 2005813"/>
                <a:gd name="connsiteY5" fmla="*/ 548818 h 757078"/>
                <a:gd name="connsiteX6" fmla="*/ 0 w 2005813"/>
                <a:gd name="connsiteY6" fmla="*/ 541804 h 757078"/>
                <a:gd name="connsiteX7" fmla="*/ 620138 w 2005813"/>
                <a:gd name="connsiteY7" fmla="*/ 141236 h 757078"/>
                <a:gd name="connsiteX0" fmla="*/ 554782 w 1940457"/>
                <a:gd name="connsiteY0" fmla="*/ 141236 h 757078"/>
                <a:gd name="connsiteX1" fmla="*/ 1610327 w 1940457"/>
                <a:gd name="connsiteY1" fmla="*/ 191724 h 757078"/>
                <a:gd name="connsiteX2" fmla="*/ 1737366 w 1940457"/>
                <a:gd name="connsiteY2" fmla="*/ 0 h 757078"/>
                <a:gd name="connsiteX3" fmla="*/ 1940457 w 1940457"/>
                <a:gd name="connsiteY3" fmla="*/ 444251 h 757078"/>
                <a:gd name="connsiteX4" fmla="*/ 1124780 w 1940457"/>
                <a:gd name="connsiteY4" fmla="*/ 757078 h 757078"/>
                <a:gd name="connsiteX5" fmla="*/ 1312631 w 1940457"/>
                <a:gd name="connsiteY5" fmla="*/ 548818 h 757078"/>
                <a:gd name="connsiteX6" fmla="*/ 0 w 1940457"/>
                <a:gd name="connsiteY6" fmla="*/ 567988 h 757078"/>
                <a:gd name="connsiteX7" fmla="*/ 554782 w 1940457"/>
                <a:gd name="connsiteY7" fmla="*/ 141236 h 757078"/>
                <a:gd name="connsiteX0" fmla="*/ 554782 w 1940457"/>
                <a:gd name="connsiteY0" fmla="*/ 154295 h 770137"/>
                <a:gd name="connsiteX1" fmla="*/ 1610327 w 1940457"/>
                <a:gd name="connsiteY1" fmla="*/ 204783 h 770137"/>
                <a:gd name="connsiteX2" fmla="*/ 1767879 w 1940457"/>
                <a:gd name="connsiteY2" fmla="*/ 0 h 770137"/>
                <a:gd name="connsiteX3" fmla="*/ 1940457 w 1940457"/>
                <a:gd name="connsiteY3" fmla="*/ 457310 h 770137"/>
                <a:gd name="connsiteX4" fmla="*/ 1124780 w 1940457"/>
                <a:gd name="connsiteY4" fmla="*/ 770137 h 770137"/>
                <a:gd name="connsiteX5" fmla="*/ 1312631 w 1940457"/>
                <a:gd name="connsiteY5" fmla="*/ 561877 h 770137"/>
                <a:gd name="connsiteX6" fmla="*/ 0 w 1940457"/>
                <a:gd name="connsiteY6" fmla="*/ 581047 h 770137"/>
                <a:gd name="connsiteX7" fmla="*/ 554782 w 1940457"/>
                <a:gd name="connsiteY7" fmla="*/ 154295 h 770137"/>
                <a:gd name="connsiteX0" fmla="*/ 554782 w 1987557"/>
                <a:gd name="connsiteY0" fmla="*/ 154295 h 770137"/>
                <a:gd name="connsiteX1" fmla="*/ 1610327 w 1987557"/>
                <a:gd name="connsiteY1" fmla="*/ 204783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312631 w 1987557"/>
                <a:gd name="connsiteY5" fmla="*/ 56187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70137"/>
                <a:gd name="connsiteX1" fmla="*/ 1637373 w 1987557"/>
                <a:gd name="connsiteY1" fmla="*/ 149882 h 770137"/>
                <a:gd name="connsiteX2" fmla="*/ 1767879 w 1987557"/>
                <a:gd name="connsiteY2" fmla="*/ 0 h 770137"/>
                <a:gd name="connsiteX3" fmla="*/ 1987557 w 1987557"/>
                <a:gd name="connsiteY3" fmla="*/ 390216 h 770137"/>
                <a:gd name="connsiteX4" fmla="*/ 1124780 w 1987557"/>
                <a:gd name="connsiteY4" fmla="*/ 770137 h 770137"/>
                <a:gd name="connsiteX5" fmla="*/ 1228956 w 1987557"/>
                <a:gd name="connsiteY5" fmla="*/ 568807 h 770137"/>
                <a:gd name="connsiteX6" fmla="*/ 0 w 1987557"/>
                <a:gd name="connsiteY6" fmla="*/ 581047 h 770137"/>
                <a:gd name="connsiteX7" fmla="*/ 554782 w 1987557"/>
                <a:gd name="connsiteY7" fmla="*/ 154295 h 770137"/>
                <a:gd name="connsiteX0" fmla="*/ 554782 w 1987557"/>
                <a:gd name="connsiteY0" fmla="*/ 154295 h 760477"/>
                <a:gd name="connsiteX1" fmla="*/ 1637373 w 1987557"/>
                <a:gd name="connsiteY1" fmla="*/ 149882 h 760477"/>
                <a:gd name="connsiteX2" fmla="*/ 1767879 w 1987557"/>
                <a:gd name="connsiteY2" fmla="*/ 0 h 760477"/>
                <a:gd name="connsiteX3" fmla="*/ 1987557 w 1987557"/>
                <a:gd name="connsiteY3" fmla="*/ 390216 h 760477"/>
                <a:gd name="connsiteX4" fmla="*/ 987075 w 1987557"/>
                <a:gd name="connsiteY4" fmla="*/ 760477 h 760477"/>
                <a:gd name="connsiteX5" fmla="*/ 1228956 w 1987557"/>
                <a:gd name="connsiteY5" fmla="*/ 568807 h 760477"/>
                <a:gd name="connsiteX6" fmla="*/ 0 w 1987557"/>
                <a:gd name="connsiteY6" fmla="*/ 581047 h 760477"/>
                <a:gd name="connsiteX7" fmla="*/ 554782 w 1987557"/>
                <a:gd name="connsiteY7" fmla="*/ 154295 h 760477"/>
                <a:gd name="connsiteX0" fmla="*/ 554782 w 1987557"/>
                <a:gd name="connsiteY0" fmla="*/ 154295 h 785795"/>
                <a:gd name="connsiteX1" fmla="*/ 1637373 w 1987557"/>
                <a:gd name="connsiteY1" fmla="*/ 149882 h 785795"/>
                <a:gd name="connsiteX2" fmla="*/ 1767879 w 1987557"/>
                <a:gd name="connsiteY2" fmla="*/ 0 h 785795"/>
                <a:gd name="connsiteX3" fmla="*/ 1987557 w 1987557"/>
                <a:gd name="connsiteY3" fmla="*/ 390216 h 785795"/>
                <a:gd name="connsiteX4" fmla="*/ 1062889 w 1987557"/>
                <a:gd name="connsiteY4" fmla="*/ 785795 h 785795"/>
                <a:gd name="connsiteX5" fmla="*/ 1228956 w 1987557"/>
                <a:gd name="connsiteY5" fmla="*/ 568807 h 785795"/>
                <a:gd name="connsiteX6" fmla="*/ 0 w 1987557"/>
                <a:gd name="connsiteY6" fmla="*/ 581047 h 785795"/>
                <a:gd name="connsiteX7" fmla="*/ 554782 w 1987557"/>
                <a:gd name="connsiteY7" fmla="*/ 154295 h 7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7557" h="785795">
                  <a:moveTo>
                    <a:pt x="554782" y="154295"/>
                  </a:moveTo>
                  <a:lnTo>
                    <a:pt x="1637373" y="149882"/>
                  </a:lnTo>
                  <a:lnTo>
                    <a:pt x="1767879" y="0"/>
                  </a:lnTo>
                  <a:lnTo>
                    <a:pt x="1987557" y="390216"/>
                  </a:lnTo>
                  <a:lnTo>
                    <a:pt x="1062889" y="785795"/>
                  </a:lnTo>
                  <a:lnTo>
                    <a:pt x="1228956" y="568807"/>
                  </a:lnTo>
                  <a:lnTo>
                    <a:pt x="0" y="581047"/>
                  </a:lnTo>
                  <a:lnTo>
                    <a:pt x="554782" y="154295"/>
                  </a:lnTo>
                  <a:close/>
                </a:path>
              </a:pathLst>
            </a:cu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92105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6E02B-DEC8-8C45-A8C7-08633BB1C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FAF7C3-2290-2F4D-A431-3AA488154BE0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07DD8-A8B3-E64E-BA84-06E615B5A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23A1C-509F-B848-904E-5EC5E2A22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6E3AC5-B074-E443-946D-75B1431F20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From radiance to surface reflectance</a:t>
            </a:r>
          </a:p>
        </p:txBody>
      </p:sp>
      <p:pic>
        <p:nvPicPr>
          <p:cNvPr id="19" name="Picture 20" descr="ang20140612t202943_reflectance.pdf">
            <a:extLst>
              <a:ext uri="{FF2B5EF4-FFF2-40B4-BE49-F238E27FC236}">
                <a16:creationId xmlns:a16="http://schemas.microsoft.com/office/drawing/2014/main" id="{7C54671A-DCFA-094C-9AA2-17955AA57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659" y="3617919"/>
            <a:ext cx="3762141" cy="290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7" descr="ang20140612t202943_radiance.pdf">
            <a:extLst>
              <a:ext uri="{FF2B5EF4-FFF2-40B4-BE49-F238E27FC236}">
                <a16:creationId xmlns:a16="http://schemas.microsoft.com/office/drawing/2014/main" id="{94995B01-A3BE-EE4C-A449-132E97BA5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54" y="933620"/>
            <a:ext cx="3711341" cy="286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F2ADD-20CB-0E46-AD5C-42D1C112CFA2}"/>
              </a:ext>
            </a:extLst>
          </p:cNvPr>
          <p:cNvGrpSpPr/>
          <p:nvPr/>
        </p:nvGrpSpPr>
        <p:grpSpPr>
          <a:xfrm>
            <a:off x="990600" y="1763087"/>
            <a:ext cx="4109965" cy="4028113"/>
            <a:chOff x="489002" y="1790970"/>
            <a:chExt cx="5494182" cy="41935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0DAE0CA-78EE-4D41-BC7C-A47CC6070FB0}"/>
                </a:ext>
              </a:extLst>
            </p:cNvPr>
            <p:cNvGrpSpPr/>
            <p:nvPr/>
          </p:nvGrpSpPr>
          <p:grpSpPr>
            <a:xfrm>
              <a:off x="489002" y="1790970"/>
              <a:ext cx="5494182" cy="4193546"/>
              <a:chOff x="489002" y="1790970"/>
              <a:chExt cx="5494182" cy="4193546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D7A0CF3-27C3-834E-BCFB-DFF41C3122A6}"/>
                  </a:ext>
                </a:extLst>
              </p:cNvPr>
              <p:cNvSpPr/>
              <p:nvPr/>
            </p:nvSpPr>
            <p:spPr>
              <a:xfrm>
                <a:off x="1165127" y="5534818"/>
                <a:ext cx="3870699" cy="449698"/>
              </a:xfrm>
              <a:custGeom>
                <a:avLst/>
                <a:gdLst>
                  <a:gd name="connsiteX0" fmla="*/ 0 w 4060516"/>
                  <a:gd name="connsiteY0" fmla="*/ 437339 h 437339"/>
                  <a:gd name="connsiteX1" fmla="*/ 1458023 w 4060516"/>
                  <a:gd name="connsiteY1" fmla="*/ 13982 h 437339"/>
                  <a:gd name="connsiteX2" fmla="*/ 2367328 w 4060516"/>
                  <a:gd name="connsiteY2" fmla="*/ 123741 h 437339"/>
                  <a:gd name="connsiteX3" fmla="*/ 2947401 w 4060516"/>
                  <a:gd name="connsiteY3" fmla="*/ 343260 h 437339"/>
                  <a:gd name="connsiteX4" fmla="*/ 3323665 w 4060516"/>
                  <a:gd name="connsiteY4" fmla="*/ 139421 h 437339"/>
                  <a:gd name="connsiteX5" fmla="*/ 4060516 w 4060516"/>
                  <a:gd name="connsiteY5" fmla="*/ 437339 h 437339"/>
                  <a:gd name="connsiteX6" fmla="*/ 4060516 w 4060516"/>
                  <a:gd name="connsiteY6" fmla="*/ 437339 h 437339"/>
                  <a:gd name="connsiteX0" fmla="*/ 0 w 4060516"/>
                  <a:gd name="connsiteY0" fmla="*/ 436487 h 436487"/>
                  <a:gd name="connsiteX1" fmla="*/ 1458023 w 4060516"/>
                  <a:gd name="connsiteY1" fmla="*/ 13130 h 436487"/>
                  <a:gd name="connsiteX2" fmla="*/ 2367328 w 4060516"/>
                  <a:gd name="connsiteY2" fmla="*/ 122889 h 436487"/>
                  <a:gd name="connsiteX3" fmla="*/ 2866110 w 4060516"/>
                  <a:gd name="connsiteY3" fmla="*/ 279150 h 436487"/>
                  <a:gd name="connsiteX4" fmla="*/ 3323665 w 4060516"/>
                  <a:gd name="connsiteY4" fmla="*/ 138569 h 436487"/>
                  <a:gd name="connsiteX5" fmla="*/ 4060516 w 4060516"/>
                  <a:gd name="connsiteY5" fmla="*/ 436487 h 436487"/>
                  <a:gd name="connsiteX6" fmla="*/ 4060516 w 4060516"/>
                  <a:gd name="connsiteY6" fmla="*/ 436487 h 436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0516" h="436487">
                    <a:moveTo>
                      <a:pt x="0" y="436487"/>
                    </a:moveTo>
                    <a:cubicBezTo>
                      <a:pt x="531734" y="250941"/>
                      <a:pt x="1063468" y="65396"/>
                      <a:pt x="1458023" y="13130"/>
                    </a:cubicBezTo>
                    <a:cubicBezTo>
                      <a:pt x="1852578" y="-39136"/>
                      <a:pt x="2132647" y="78552"/>
                      <a:pt x="2367328" y="122889"/>
                    </a:cubicBezTo>
                    <a:cubicBezTo>
                      <a:pt x="2602009" y="167226"/>
                      <a:pt x="2706721" y="276537"/>
                      <a:pt x="2866110" y="279150"/>
                    </a:cubicBezTo>
                    <a:cubicBezTo>
                      <a:pt x="3025499" y="281763"/>
                      <a:pt x="3124597" y="112346"/>
                      <a:pt x="3323665" y="138569"/>
                    </a:cubicBezTo>
                    <a:cubicBezTo>
                      <a:pt x="3522733" y="164792"/>
                      <a:pt x="4060516" y="436487"/>
                      <a:pt x="4060516" y="436487"/>
                    </a:cubicBezTo>
                    <a:lnTo>
                      <a:pt x="4060516" y="436487"/>
                    </a:lnTo>
                  </a:path>
                </a:pathLst>
              </a:custGeom>
              <a:solidFill>
                <a:schemeClr val="bg2">
                  <a:lumMod val="50000"/>
                  <a:alpha val="59000"/>
                </a:schemeClr>
              </a:solidFill>
              <a:ln w="28575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9CFFFAB-8A0B-024B-BF54-087426CB0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98246" y="2450667"/>
                <a:ext cx="1702965" cy="3232966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5528DF1-46AA-C944-9F2D-7246457C27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5857" y="2882779"/>
                <a:ext cx="1330375" cy="280085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92D8E07-B729-2A4F-8BCA-C6DC43A461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1636" y="2892131"/>
                <a:ext cx="695097" cy="1330308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8724772E-E61B-8445-962A-05C04FEB3B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06106" y="2450666"/>
                <a:ext cx="2215530" cy="1771774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6950FB5-893A-0643-802D-66F3A8C1AE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06106" y="2450668"/>
                <a:ext cx="1871126" cy="2249463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F5A9FFF-528F-1940-B4C7-B8831D4A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6699" y="2373769"/>
                <a:ext cx="1941428" cy="51081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21A52D-3EA5-B840-A2DC-2C9AC59FDA6C}"/>
                  </a:ext>
                </a:extLst>
              </p:cNvPr>
              <p:cNvSpPr txBox="1"/>
              <p:nvPr/>
            </p:nvSpPr>
            <p:spPr>
              <a:xfrm>
                <a:off x="4242468" y="2920947"/>
                <a:ext cx="1740716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Instrument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D1381C-FEA4-DB44-9CA7-7AE6915FC3DA}"/>
                  </a:ext>
                </a:extLst>
              </p:cNvPr>
              <p:cNvSpPr txBox="1"/>
              <p:nvPr/>
            </p:nvSpPr>
            <p:spPr>
              <a:xfrm>
                <a:off x="3766040" y="4013512"/>
                <a:ext cx="1858830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Atmosphere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1FDB72-3345-8044-97EB-5697E5DB866A}"/>
                  </a:ext>
                </a:extLst>
              </p:cNvPr>
              <p:cNvSpPr txBox="1"/>
              <p:nvPr/>
            </p:nvSpPr>
            <p:spPr>
              <a:xfrm>
                <a:off x="3282087" y="5190889"/>
                <a:ext cx="1196134" cy="381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Surface</a:t>
                </a:r>
              </a:p>
            </p:txBody>
          </p:sp>
          <p:sp>
            <p:nvSpPr>
              <p:cNvPr id="36" name="Sun 35">
                <a:extLst>
                  <a:ext uri="{FF2B5EF4-FFF2-40B4-BE49-F238E27FC236}">
                    <a16:creationId xmlns:a16="http://schemas.microsoft.com/office/drawing/2014/main" id="{855CFD3D-C1F8-944D-BC90-9BFCB7C239EE}"/>
                  </a:ext>
                </a:extLst>
              </p:cNvPr>
              <p:cNvSpPr/>
              <p:nvPr/>
            </p:nvSpPr>
            <p:spPr>
              <a:xfrm>
                <a:off x="489002" y="1790970"/>
                <a:ext cx="1048485" cy="797496"/>
              </a:xfrm>
              <a:prstGeom prst="su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A687EE-C0B1-0649-A7B3-A6CD0C098469}"/>
                </a:ext>
              </a:extLst>
            </p:cNvPr>
            <p:cNvSpPr txBox="1"/>
            <p:nvPr/>
          </p:nvSpPr>
          <p:spPr>
            <a:xfrm rot="3296716">
              <a:off x="2116301" y="3949383"/>
              <a:ext cx="1537241" cy="48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Absorption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31BCD1-3FD8-4740-8B0D-28039D3489B2}"/>
                </a:ext>
              </a:extLst>
            </p:cNvPr>
            <p:cNvSpPr txBox="1"/>
            <p:nvPr/>
          </p:nvSpPr>
          <p:spPr>
            <a:xfrm rot="2704221">
              <a:off x="2304354" y="3315244"/>
              <a:ext cx="1164636" cy="489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Scattering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8DF7D0-B9CF-F048-83F1-8796EF5E9244}"/>
                </a:ext>
              </a:extLst>
            </p:cNvPr>
            <p:cNvSpPr txBox="1"/>
            <p:nvPr/>
          </p:nvSpPr>
          <p:spPr>
            <a:xfrm rot="3938043">
              <a:off x="1837601" y="4474100"/>
              <a:ext cx="1584281" cy="48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Reflection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06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2880C-E07F-5F40-96DA-597E489452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B6DB0B2-71CD-4244-9C52-576B492F9C33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3F0D6-7E98-EC4F-BEAB-4076CBC10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41719-00DA-1648-9256-5B081330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83D6F-D399-614B-9E21-0588B131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6734" y="3738237"/>
            <a:ext cx="3140370" cy="250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F17CC-1632-5444-BE39-309FB4216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594" y="790387"/>
            <a:ext cx="4425135" cy="291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leanSnow_Spectra.png">
            <a:extLst>
              <a:ext uri="{FF2B5EF4-FFF2-40B4-BE49-F238E27FC236}">
                <a16:creationId xmlns:a16="http://schemas.microsoft.com/office/drawing/2014/main" id="{DAE0F65D-61AD-B145-8D48-1E15093D23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4863" y="3814281"/>
            <a:ext cx="2683073" cy="22932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1B96E6-14FA-8C4D-8BEC-AB0962706E01}"/>
              </a:ext>
            </a:extLst>
          </p:cNvPr>
          <p:cNvSpPr/>
          <p:nvPr/>
        </p:nvSpPr>
        <p:spPr>
          <a:xfrm>
            <a:off x="1476028" y="454025"/>
            <a:ext cx="3016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/>
              <a:t>Agriculture and Terrestrial Ecosystems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42123-3E42-A244-A7C3-D81B76952C63}"/>
              </a:ext>
            </a:extLst>
          </p:cNvPr>
          <p:cNvSpPr/>
          <p:nvPr/>
        </p:nvSpPr>
        <p:spPr>
          <a:xfrm>
            <a:off x="5542368" y="478412"/>
            <a:ext cx="2838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/>
              <a:t>Geology, Soils, Surface Composition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621BD8-9793-3B46-BA75-65F96B0524AE}"/>
              </a:ext>
            </a:extLst>
          </p:cNvPr>
          <p:cNvSpPr/>
          <p:nvPr/>
        </p:nvSpPr>
        <p:spPr>
          <a:xfrm>
            <a:off x="4973729" y="3979490"/>
            <a:ext cx="7710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Snow and 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1196E5-FFD6-B04F-9388-867BAF671A33}"/>
              </a:ext>
            </a:extLst>
          </p:cNvPr>
          <p:cNvSpPr/>
          <p:nvPr/>
        </p:nvSpPr>
        <p:spPr>
          <a:xfrm>
            <a:off x="867936" y="4001997"/>
            <a:ext cx="9174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Coastal and Inland Waters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AD7276-1F0D-7846-94F5-65CD4E4D3168}"/>
              </a:ext>
            </a:extLst>
          </p:cNvPr>
          <p:cNvSpPr txBox="1"/>
          <p:nvPr/>
        </p:nvSpPr>
        <p:spPr>
          <a:xfrm>
            <a:off x="6623809" y="6173973"/>
            <a:ext cx="1442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Wavelength (nm)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9C8831-B511-D948-B648-9A8B1FA9BF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8921" y="852619"/>
            <a:ext cx="2715158" cy="255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0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D8EC0C-5093-C94F-A3F2-B09C4F46E554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8A24B-25E2-D24F-8745-CF103F0133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Example: species maps</a:t>
            </a:r>
          </a:p>
        </p:txBody>
      </p:sp>
      <p:pic>
        <p:nvPicPr>
          <p:cNvPr id="8" name="Picture 7" descr="map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2"/>
          <a:stretch/>
        </p:blipFill>
        <p:spPr>
          <a:xfrm rot="16200000">
            <a:off x="2013323" y="-32124"/>
            <a:ext cx="5345951" cy="800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9200" y="12954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Courtesy Dar Roberts, UCSB</a:t>
            </a:r>
          </a:p>
        </p:txBody>
      </p:sp>
    </p:spTree>
    <p:extLst>
      <p:ext uri="{BB962C8B-B14F-4D97-AF65-F5344CB8AC3E}">
        <p14:creationId xmlns:p14="http://schemas.microsoft.com/office/powerpoint/2010/main" val="1181170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03009" y="1362320"/>
            <a:ext cx="8364336" cy="5081549"/>
            <a:chOff x="866749" y="2147383"/>
            <a:chExt cx="3832243" cy="2328189"/>
          </a:xfrm>
          <a:effectLst/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1262">
              <a:off x="866749" y="2630341"/>
              <a:ext cx="2958343" cy="18452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632" y="2214214"/>
              <a:ext cx="1346360" cy="15713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734338" y="2147383"/>
              <a:ext cx="922297" cy="141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latin typeface="Helvetica" charset="0"/>
                  <a:ea typeface="Helvetica" charset="0"/>
                  <a:cs typeface="Helvetica" charset="0"/>
                </a:rPr>
                <a:t>Mineral absorption</a:t>
              </a:r>
              <a:endParaRPr lang="en-US" sz="1400" b="1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58360" y="3919639"/>
              <a:ext cx="894409" cy="23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Helvetica" charset="0"/>
                  <a:ea typeface="Helvetica" charset="0"/>
                  <a:cs typeface="Helvetica" charset="0"/>
                </a:rPr>
                <a:t> Surface Reflectance</a:t>
              </a:r>
            </a:p>
            <a:p>
              <a:r>
                <a:rPr lang="en-US" sz="1400" b="1" dirty="0">
                  <a:latin typeface="Helvetica" charset="0"/>
                  <a:ea typeface="Helvetica" charset="0"/>
                  <a:cs typeface="Helvetica" charset="0"/>
                </a:rPr>
                <a:t>(Salton Sea, CA) </a:t>
              </a: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030F6C-D0B5-8F41-B2C3-520AE40C9E22}" type="datetime1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9CE3A-6A3F-8940-92EE-3C5D3DA7BB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Geologic Mapping via absorption fits</a:t>
            </a:r>
          </a:p>
        </p:txBody>
      </p:sp>
    </p:spTree>
    <p:extLst>
      <p:ext uri="{BB962C8B-B14F-4D97-AF65-F5344CB8AC3E}">
        <p14:creationId xmlns:p14="http://schemas.microsoft.com/office/powerpoint/2010/main" val="115917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130924t01p00r06_aln_mosaic_corr_bl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4" y="1325391"/>
            <a:ext cx="8369560" cy="522040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CA58B-6D6D-CA44-BF1A-FF61860690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8DACC80-74B1-EE44-8C15-818B3A3FFECC}" type="datetime1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0BBB5-5CD8-2A4C-A7E6-8216990FC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654C1-B445-B649-ADD4-E3996D917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83C3F9-13D3-7740-BCAC-988CAF3B4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Salton Sea, CA (AVIRIS instrument)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35156" y="6000750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/>
                <a:cs typeface="Helvetica"/>
              </a:rPr>
              <a:t>Courtesy NASA/JPL/Roger Clark</a:t>
            </a:r>
            <a:endParaRPr lang="en-US" sz="135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48192703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131</TotalTime>
  <Words>834</Words>
  <Application>Microsoft Macintosh PowerPoint</Application>
  <PresentationFormat>On-screen Show (4:3)</PresentationFormat>
  <Paragraphs>163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Helvetica</vt:lpstr>
      <vt:lpstr>Times</vt:lpstr>
      <vt:lpstr>NASA-JPL White Templates</vt:lpstr>
      <vt:lpstr>PowerPoint Presentation</vt:lpstr>
      <vt:lpstr>PowerPoint Presentation</vt:lpstr>
      <vt:lpstr>Dramatis Persone</vt:lpstr>
      <vt:lpstr>Measurement process – 100s of parallel spectrometers</vt:lpstr>
      <vt:lpstr>From radiance to surface reflectance</vt:lpstr>
      <vt:lpstr>PowerPoint Presentation</vt:lpstr>
      <vt:lpstr>Example: species maps</vt:lpstr>
      <vt:lpstr>Example: Geologic Mapping via absorption fits</vt:lpstr>
      <vt:lpstr>Salton Sea, CA (AVIRIS instrument)</vt:lpstr>
      <vt:lpstr>PowerPoint Presentation</vt:lpstr>
      <vt:lpstr>Example: water quality mapping</vt:lpstr>
      <vt:lpstr>Example: water quality mapping </vt:lpstr>
      <vt:lpstr>AVIRIS Classic (JPL, 1986)</vt:lpstr>
      <vt:lpstr>Recent instruments</vt:lpstr>
      <vt:lpstr>Imaging spectroscopy vs. multiband analysis</vt:lpstr>
      <vt:lpstr>Launching 2021: EMIT</vt:lpstr>
      <vt:lpstr>PowerPoint Presentation</vt:lpstr>
      <vt:lpstr>PowerPoint Presentation</vt:lpstr>
      <vt:lpstr>Exercise 1: Scavenger hunt</vt:lpstr>
      <vt:lpstr>Targets </vt:lpstr>
      <vt:lpstr>Targets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20</cp:revision>
  <cp:lastPrinted>2014-07-14T23:49:38Z</cp:lastPrinted>
  <dcterms:created xsi:type="dcterms:W3CDTF">2019-07-06T21:56:51Z</dcterms:created>
  <dcterms:modified xsi:type="dcterms:W3CDTF">2019-07-19T16:34:08Z</dcterms:modified>
</cp:coreProperties>
</file>